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72" r:id="rId4"/>
    <p:sldId id="259" r:id="rId5"/>
    <p:sldId id="260" r:id="rId6"/>
    <p:sldId id="257" r:id="rId7"/>
    <p:sldId id="269" r:id="rId8"/>
    <p:sldId id="270" r:id="rId9"/>
    <p:sldId id="261" r:id="rId10"/>
    <p:sldId id="262" r:id="rId11"/>
    <p:sldId id="263" r:id="rId12"/>
    <p:sldId id="264" r:id="rId13"/>
    <p:sldId id="265" r:id="rId14"/>
    <p:sldId id="266" r:id="rId15"/>
    <p:sldId id="267" r:id="rId16"/>
    <p:sldId id="268" r:id="rId17"/>
    <p:sldId id="271" r:id="rId18"/>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60" d="100"/>
          <a:sy n="160" d="100"/>
        </p:scale>
        <p:origin x="-2176"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8C0D7518-61BC-47F7-B224-71493105DF66}"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0D7518-61BC-47F7-B224-71493105DF66}"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0D7518-61BC-47F7-B224-71493105DF66}"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8C0D7518-61BC-47F7-B224-71493105DF66}"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8C0D7518-61BC-47F7-B224-71493105DF66}" type="datetimeFigureOut">
              <a:rPr lang="it-IT" smtClean="0"/>
              <a:pPr/>
              <a:t>29/11/16</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8C0D7518-61BC-47F7-B224-71493105DF66}"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8C0D7518-61BC-47F7-B224-71493105DF66}" type="datetimeFigureOut">
              <a:rPr lang="it-IT" smtClean="0"/>
              <a:pPr/>
              <a:t>29/11/16</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8C0D7518-61BC-47F7-B224-71493105DF66}" type="datetimeFigureOut">
              <a:rPr lang="it-IT" smtClean="0"/>
              <a:pPr/>
              <a:t>29/11/16</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8C0D7518-61BC-47F7-B224-71493105DF66}" type="datetimeFigureOut">
              <a:rPr lang="it-IT" smtClean="0"/>
              <a:pPr/>
              <a:t>29/11/16</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C0D7518-61BC-47F7-B224-71493105DF66}"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8C0D7518-61BC-47F7-B224-71493105DF66}" type="datetimeFigureOut">
              <a:rPr lang="it-IT" smtClean="0"/>
              <a:pPr/>
              <a:t>29/11/16</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E495CEB6-D5F9-4052-B49F-DE62062798E3}"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0D7518-61BC-47F7-B224-71493105DF66}" type="datetimeFigureOut">
              <a:rPr lang="it-IT" smtClean="0"/>
              <a:pPr/>
              <a:t>29/11/16</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95CEB6-D5F9-4052-B49F-DE62062798E3}"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jpeg"/><Relationship Id="rId1" Type="http://schemas.openxmlformats.org/officeDocument/2006/relationships/slideLayout" Target="../slideLayouts/slideLayout7.xml"/><Relationship Id="rId2"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4" Type="http://schemas.openxmlformats.org/officeDocument/2006/relationships/image" Target="../media/image27.jpeg"/><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8.jpeg"/><Relationship Id="rId3" Type="http://schemas.openxmlformats.org/officeDocument/2006/relationships/image" Target="../media/image29.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0.jpeg"/><Relationship Id="rId3"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3.jpeg"/><Relationship Id="rId4" Type="http://schemas.openxmlformats.org/officeDocument/2006/relationships/image" Target="../media/image34.jpeg"/><Relationship Id="rId5" Type="http://schemas.openxmlformats.org/officeDocument/2006/relationships/image" Target="../media/image35.jpeg"/><Relationship Id="rId1" Type="http://schemas.openxmlformats.org/officeDocument/2006/relationships/slideLayout" Target="../slideLayouts/slideLayout7.xml"/><Relationship Id="rId2" Type="http://schemas.openxmlformats.org/officeDocument/2006/relationships/image" Target="../media/image3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4" Type="http://schemas.openxmlformats.org/officeDocument/2006/relationships/image" Target="../media/image38.jpeg"/><Relationship Id="rId5" Type="http://schemas.openxmlformats.org/officeDocument/2006/relationships/image" Target="../media/image39.jpeg"/><Relationship Id="rId6" Type="http://schemas.openxmlformats.org/officeDocument/2006/relationships/image" Target="../media/image40.jpeg"/><Relationship Id="rId1" Type="http://schemas.openxmlformats.org/officeDocument/2006/relationships/slideLayout" Target="../slideLayouts/slideLayout7.xml"/><Relationship Id="rId2" Type="http://schemas.openxmlformats.org/officeDocument/2006/relationships/image" Target="../media/image36.jpeg"/></Relationships>
</file>

<file path=ppt/slides/_rels/slide17.xml.rels><?xml version="1.0" encoding="UTF-8" standalone="yes"?>
<Relationships xmlns="http://schemas.openxmlformats.org/package/2006/relationships"><Relationship Id="rId3" Type="http://schemas.openxmlformats.org/officeDocument/2006/relationships/image" Target="../media/image42.jpeg"/><Relationship Id="rId4" Type="http://schemas.openxmlformats.org/officeDocument/2006/relationships/image" Target="../media/image43.jpeg"/><Relationship Id="rId5" Type="http://schemas.openxmlformats.org/officeDocument/2006/relationships/image" Target="../media/image44.jpeg"/><Relationship Id="rId6" Type="http://schemas.openxmlformats.org/officeDocument/2006/relationships/image" Target="../media/image45.jpeg"/><Relationship Id="rId1" Type="http://schemas.openxmlformats.org/officeDocument/2006/relationships/slideLayout" Target="../slideLayouts/slideLayout7.xml"/><Relationship Id="rId2" Type="http://schemas.openxmlformats.org/officeDocument/2006/relationships/image" Target="../media/image4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jpeg"/><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 Id="rId3" Type="http://schemas.openxmlformats.org/officeDocument/2006/relationships/image" Target="../media/image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jpeg"/><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4.jpeg"/><Relationship Id="rId3"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4" Type="http://schemas.openxmlformats.org/officeDocument/2006/relationships/image" Target="../media/image18.jpeg"/><Relationship Id="rId1" Type="http://schemas.openxmlformats.org/officeDocument/2006/relationships/slideLayout" Target="../slideLayouts/slideLayout7.xml"/><Relationship Id="rId2"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gif"/><Relationship Id="rId1" Type="http://schemas.openxmlformats.org/officeDocument/2006/relationships/slideLayout" Target="../slideLayouts/slideLayout7.xml"/><Relationship Id="rId2"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42910" y="2500306"/>
            <a:ext cx="7772400" cy="1470025"/>
          </a:xfrm>
        </p:spPr>
        <p:txBody>
          <a:bodyPr/>
          <a:lstStyle/>
          <a:p>
            <a:r>
              <a:rPr lang="it-IT" dirty="0" smtClean="0"/>
              <a:t>L’UNZIONE DEGLI INFERMI</a:t>
            </a:r>
            <a:endParaRPr lang="it-IT" dirty="0"/>
          </a:p>
        </p:txBody>
      </p:sp>
      <p:sp>
        <p:nvSpPr>
          <p:cNvPr id="3" name="Sottotitolo 2"/>
          <p:cNvSpPr>
            <a:spLocks noGrp="1"/>
          </p:cNvSpPr>
          <p:nvPr>
            <p:ph type="subTitle" idx="1"/>
          </p:nvPr>
        </p:nvSpPr>
        <p:spPr>
          <a:xfrm>
            <a:off x="1357290" y="4286256"/>
            <a:ext cx="6400800" cy="1752600"/>
          </a:xfrm>
        </p:spPr>
        <p:txBody>
          <a:bodyPr/>
          <a:lstStyle/>
          <a:p>
            <a:r>
              <a:rPr lang="it-IT" dirty="0" smtClean="0">
                <a:solidFill>
                  <a:srgbClr val="FF0000"/>
                </a:solidFill>
              </a:rPr>
              <a:t>Sacramento di guarigione</a:t>
            </a:r>
            <a:endParaRPr lang="it-IT" dirty="0">
              <a:solidFill>
                <a:srgbClr val="FF0000"/>
              </a:solidFill>
            </a:endParaRPr>
          </a:p>
        </p:txBody>
      </p:sp>
      <p:pic>
        <p:nvPicPr>
          <p:cNvPr id="4" name="Immagine 3" descr="banner-Buon-samaritano.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28728" y="285728"/>
            <a:ext cx="6143668" cy="239752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20" y="285728"/>
            <a:ext cx="8572560" cy="1754326"/>
          </a:xfrm>
          <a:prstGeom prst="rect">
            <a:avLst/>
          </a:prstGeom>
        </p:spPr>
        <p:txBody>
          <a:bodyPr wrap="square">
            <a:spAutoFit/>
          </a:bodyPr>
          <a:lstStyle/>
          <a:p>
            <a:r>
              <a:rPr lang="it-IT" dirty="0" smtClean="0"/>
              <a:t>1510 La Chiesa apostolica conosce tuttavia un rito specifico in favore degli infermi, attestato da san Giacomo: “Chi è malato, chiami a sé i presbiteri della Chiesa e preghino su di lui, dopo averlo unto con olio, nel nome del Signore. </a:t>
            </a:r>
          </a:p>
          <a:p>
            <a:r>
              <a:rPr lang="it-IT" dirty="0" smtClean="0"/>
              <a:t>E la preghiera fatta con fede salverà il malato: il Signore lo rialzerà e, se ha commesso peccati, gli saranno perdonati” ( </a:t>
            </a:r>
            <a:r>
              <a:rPr lang="it-IT" dirty="0" err="1" smtClean="0"/>
              <a:t>Gc</a:t>
            </a:r>
            <a:r>
              <a:rPr lang="it-IT" dirty="0" smtClean="0"/>
              <a:t> 5,14-15 ). La Tradizione ha riconosciuto in questo rito uno dei sette sacramenti della Chiesa. </a:t>
            </a:r>
            <a:endParaRPr lang="it-IT" dirty="0"/>
          </a:p>
        </p:txBody>
      </p:sp>
      <p:pic>
        <p:nvPicPr>
          <p:cNvPr id="5" name="Picture 8" descr="https://sphotos-b.xx.fbcdn.net/hphotos-frc3/p480x480/423390_598490416846222_899282638_n.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3835439"/>
            <a:ext cx="5025327" cy="2808271"/>
          </a:xfrm>
          <a:prstGeom prst="rect">
            <a:avLst/>
          </a:prstGeom>
          <a:noFill/>
        </p:spPr>
      </p:pic>
      <p:pic>
        <p:nvPicPr>
          <p:cNvPr id="7" name="Immagine 6" descr="unzww.jpg"/>
          <p:cNvPicPr>
            <a:picLocks noChangeAspect="1"/>
          </p:cNvPicPr>
          <p:nvPr/>
        </p:nvPicPr>
        <p:blipFill>
          <a:blip r:embed="rId3" cstate="print"/>
          <a:stretch>
            <a:fillRect/>
          </a:stretch>
        </p:blipFill>
        <p:spPr>
          <a:xfrm>
            <a:off x="4310094" y="2024086"/>
            <a:ext cx="4762500" cy="4762500"/>
          </a:xfrm>
          <a:prstGeom prst="rect">
            <a:avLst/>
          </a:prstGeom>
        </p:spPr>
      </p:pic>
      <p:pic>
        <p:nvPicPr>
          <p:cNvPr id="8196" name="Picture 4" descr="http://www.oh-fbf.it/Resource1/BM1.jpg"/>
          <p:cNvPicPr>
            <a:picLocks noChangeAspect="1" noChangeArrowheads="1"/>
          </p:cNvPicPr>
          <p:nvPr/>
        </p:nvPicPr>
        <p:blipFill>
          <a:blip r:embed="rId4" cstate="print"/>
          <a:srcRect/>
          <a:stretch>
            <a:fillRect/>
          </a:stretch>
        </p:blipFill>
        <p:spPr bwMode="auto">
          <a:xfrm>
            <a:off x="785786" y="2143116"/>
            <a:ext cx="2990850" cy="159067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olio.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36645" y="71414"/>
            <a:ext cx="1564511" cy="2000264"/>
          </a:xfrm>
          <a:prstGeom prst="rect">
            <a:avLst/>
          </a:prstGeom>
        </p:spPr>
      </p:pic>
      <p:sp>
        <p:nvSpPr>
          <p:cNvPr id="2" name="Rettangolo 1"/>
          <p:cNvSpPr/>
          <p:nvPr/>
        </p:nvSpPr>
        <p:spPr>
          <a:xfrm>
            <a:off x="357158" y="214290"/>
            <a:ext cx="8572560" cy="2031325"/>
          </a:xfrm>
          <a:prstGeom prst="rect">
            <a:avLst/>
          </a:prstGeom>
        </p:spPr>
        <p:txBody>
          <a:bodyPr wrap="square">
            <a:spAutoFit/>
          </a:bodyPr>
          <a:lstStyle/>
          <a:p>
            <a:r>
              <a:rPr lang="it-IT" dirty="0" smtClean="0"/>
              <a:t>1512 Nella tradizione liturgica, tanto in Oriente quanto in Occidente, si hanno </a:t>
            </a:r>
          </a:p>
          <a:p>
            <a:r>
              <a:rPr lang="it-IT" dirty="0" smtClean="0"/>
              <a:t>fin dall'antichità testimonianze di unzioni di infermi praticate con olio benedetto. </a:t>
            </a:r>
          </a:p>
          <a:p>
            <a:r>
              <a:rPr lang="it-IT" dirty="0" smtClean="0"/>
              <a:t>Nel corso dei secoli, l'Unzione degli infermi è stata conferita sempre più </a:t>
            </a:r>
          </a:p>
          <a:p>
            <a:r>
              <a:rPr lang="it-IT" dirty="0" smtClean="0"/>
              <a:t>esclusivamente a coloro che erano in punto di morte. </a:t>
            </a:r>
          </a:p>
          <a:p>
            <a:r>
              <a:rPr lang="it-IT" dirty="0" smtClean="0"/>
              <a:t>Per questo motivo aveva ricevuto il nome di “Estrema Unzione”. Malgrado questa evoluzione la Liturgia non ha mai tralasciato di pregare il Signore affinché il malato riacquisti la salute, se ciò può giovare alla sua salvezza.</a:t>
            </a:r>
            <a:endParaRPr lang="it-IT" dirty="0"/>
          </a:p>
        </p:txBody>
      </p:sp>
      <p:pic>
        <p:nvPicPr>
          <p:cNvPr id="6" name="Picture 6" descr="http://www.archiviostoricodelpatriarcatodivenezia.it/quadernodidattica/images/LONGHIMOR.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2285992"/>
            <a:ext cx="3643306" cy="4517951"/>
          </a:xfrm>
          <a:prstGeom prst="rect">
            <a:avLst/>
          </a:prstGeom>
          <a:noFill/>
        </p:spPr>
      </p:pic>
      <p:pic>
        <p:nvPicPr>
          <p:cNvPr id="7" name="Picture 4" descr="http://www.madonnaallarovinata.it/img/liturgia/dizionario/viatico.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86182" y="2643182"/>
            <a:ext cx="5156931" cy="3929090"/>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214290"/>
            <a:ext cx="8429684" cy="1477328"/>
          </a:xfrm>
          <a:prstGeom prst="rect">
            <a:avLst/>
          </a:prstGeom>
        </p:spPr>
        <p:txBody>
          <a:bodyPr wrap="square">
            <a:spAutoFit/>
          </a:bodyPr>
          <a:lstStyle/>
          <a:p>
            <a:r>
              <a:rPr lang="it-IT" dirty="0" smtClean="0"/>
              <a:t>1513 ….. Il sacramento dell'Unzione degli infermi viene conferito ai malati in grave </a:t>
            </a:r>
          </a:p>
          <a:p>
            <a:r>
              <a:rPr lang="it-IT" dirty="0" smtClean="0"/>
              <a:t>pericolo, ungendoli sulla fronte e sulle mani con olio debitamente benedetto - olio </a:t>
            </a:r>
          </a:p>
          <a:p>
            <a:r>
              <a:rPr lang="it-IT" dirty="0" smtClean="0"/>
              <a:t>di oliva o altro olio vegetale - dicendo una sola volta: </a:t>
            </a:r>
            <a:r>
              <a:rPr lang="it-IT" i="1" dirty="0" smtClean="0"/>
              <a:t>“Per questa santa unzione e </a:t>
            </a:r>
          </a:p>
          <a:p>
            <a:r>
              <a:rPr lang="it-IT" i="1" dirty="0" smtClean="0"/>
              <a:t>per la sua piissima misericordia ti aiuti il Signore con la grazia dello Spirito Santo, </a:t>
            </a:r>
          </a:p>
          <a:p>
            <a:r>
              <a:rPr lang="it-IT" i="1" dirty="0" smtClean="0"/>
              <a:t>e liberandoti dai peccati, ti salvi e nella sua bontà ti sollevi”</a:t>
            </a:r>
            <a:endParaRPr lang="it-IT" i="1" dirty="0"/>
          </a:p>
        </p:txBody>
      </p:sp>
      <p:pic>
        <p:nvPicPr>
          <p:cNvPr id="5122" name="Picture 2" descr="http://parrocchie.diocesi.torino.it/parr037/bollettino/2010-06/img/unzione_infermi.jpg"/>
          <p:cNvPicPr>
            <a:picLocks noChangeAspect="1" noChangeArrowheads="1"/>
          </p:cNvPicPr>
          <p:nvPr/>
        </p:nvPicPr>
        <p:blipFill>
          <a:blip r:embed="rId2" cstate="print"/>
          <a:srcRect/>
          <a:stretch>
            <a:fillRect/>
          </a:stretch>
        </p:blipFill>
        <p:spPr bwMode="auto">
          <a:xfrm>
            <a:off x="214282" y="2071678"/>
            <a:ext cx="5143500" cy="4114801"/>
          </a:xfrm>
          <a:prstGeom prst="rect">
            <a:avLst/>
          </a:prstGeom>
          <a:noFill/>
        </p:spPr>
      </p:pic>
      <p:pic>
        <p:nvPicPr>
          <p:cNvPr id="5124" name="Picture 4" descr="http://www4.bologna.chiesacattolica.it/12porte/puntate/2009/2009_02_12/04.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29124" y="3000372"/>
            <a:ext cx="4464875" cy="35719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5720" y="2000240"/>
            <a:ext cx="8643998" cy="1754326"/>
          </a:xfrm>
          <a:prstGeom prst="rect">
            <a:avLst/>
          </a:prstGeom>
        </p:spPr>
        <p:txBody>
          <a:bodyPr wrap="square">
            <a:spAutoFit/>
          </a:bodyPr>
          <a:lstStyle/>
          <a:p>
            <a:r>
              <a:rPr lang="it-IT" dirty="0" smtClean="0"/>
              <a:t>In caso di malattia grave. . .</a:t>
            </a:r>
          </a:p>
          <a:p>
            <a:endParaRPr lang="it-IT" dirty="0" smtClean="0"/>
          </a:p>
          <a:p>
            <a:r>
              <a:rPr lang="it-IT" dirty="0" smtClean="0"/>
              <a:t> 1514 L'Unzione degli infermi “non è il sacramento di coloro soltanto che sono in fin di vita. Perciò il tempo opportuno per riceverla si ha certamente già quando il fedele, per malattia o per vecchiaia, incomincia ad essere in pericolo di morte” </a:t>
            </a:r>
          </a:p>
          <a:p>
            <a:endParaRPr lang="it-IT" dirty="0" smtClean="0"/>
          </a:p>
        </p:txBody>
      </p:sp>
      <p:pic>
        <p:nvPicPr>
          <p:cNvPr id="4098" name="Picture 2" descr="http://upload.wikimedia.org/wikipedia/commons/thumb/7/7e/Pietro_Antonio_Novelli_Sakramente_Krankensalbung.jpg/300px-Pietro_Antonio_Novelli_Sakramente_Krankensalbung.jpg"/>
          <p:cNvPicPr>
            <a:picLocks noChangeAspect="1" noChangeArrowheads="1"/>
          </p:cNvPicPr>
          <p:nvPr/>
        </p:nvPicPr>
        <p:blipFill>
          <a:blip r:embed="rId2" cstate="print"/>
          <a:srcRect/>
          <a:stretch>
            <a:fillRect/>
          </a:stretch>
        </p:blipFill>
        <p:spPr bwMode="auto">
          <a:xfrm>
            <a:off x="4714877" y="3480910"/>
            <a:ext cx="4143404" cy="3162800"/>
          </a:xfrm>
          <a:prstGeom prst="rect">
            <a:avLst/>
          </a:prstGeom>
          <a:noFill/>
        </p:spPr>
      </p:pic>
      <p:sp>
        <p:nvSpPr>
          <p:cNvPr id="8" name="Rettangolo 7"/>
          <p:cNvSpPr/>
          <p:nvPr/>
        </p:nvSpPr>
        <p:spPr>
          <a:xfrm>
            <a:off x="-214346" y="214290"/>
            <a:ext cx="9355675" cy="175432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II. Chi riceve e chi amministra questo sacramento? </a:t>
            </a:r>
            <a:endParaRPr lang="it-IT" sz="5400" b="1" cap="none" spc="0" dirty="0">
              <a:ln w="11430"/>
              <a:solidFill>
                <a:srgbClr val="FF0000"/>
              </a:solidFill>
              <a:effectLst>
                <a:outerShdw blurRad="50800" dist="39000" dir="5460000" algn="tl">
                  <a:srgbClr val="000000">
                    <a:alpha val="38000"/>
                  </a:srgbClr>
                </a:outerShdw>
              </a:effectLst>
            </a:endParaRPr>
          </a:p>
        </p:txBody>
      </p:sp>
      <p:pic>
        <p:nvPicPr>
          <p:cNvPr id="9" name="Picture 6" descr="http://www.lindro.it/wp-content/uploads/2011/9/madre_Teresa4.jpg"/>
          <p:cNvPicPr>
            <a:picLocks noChangeAspect="1" noChangeArrowheads="1"/>
          </p:cNvPicPr>
          <p:nvPr/>
        </p:nvPicPr>
        <p:blipFill>
          <a:blip r:embed="rId3" cstate="print"/>
          <a:srcRect/>
          <a:stretch>
            <a:fillRect/>
          </a:stretch>
        </p:blipFill>
        <p:spPr bwMode="auto">
          <a:xfrm>
            <a:off x="1000100" y="3452836"/>
            <a:ext cx="2857500" cy="333375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2143116"/>
            <a:ext cx="8215370" cy="2031325"/>
          </a:xfrm>
          <a:prstGeom prst="rect">
            <a:avLst/>
          </a:prstGeom>
        </p:spPr>
        <p:txBody>
          <a:bodyPr wrap="square">
            <a:spAutoFit/>
          </a:bodyPr>
          <a:lstStyle/>
          <a:p>
            <a:r>
              <a:rPr lang="it-IT" dirty="0" smtClean="0"/>
              <a:t>1517 Come tutti i sacramenti, l'Unzione degli infermi è una celebrazione liturgica </a:t>
            </a:r>
          </a:p>
          <a:p>
            <a:r>
              <a:rPr lang="it-IT" dirty="0" smtClean="0"/>
              <a:t>e comunitaria, sia che  abbia luogo in famiglia, all'ospedale o in chiesa, per un solo malato o per un gruppo di infermi. E' molto opportuno che sia celebrata durante l'Eucaristia, memoriale della Pasqua del Signore. </a:t>
            </a:r>
          </a:p>
          <a:p>
            <a:r>
              <a:rPr lang="it-IT" dirty="0" smtClean="0"/>
              <a:t>In quanto sacramento della Pasqua di Cristo, l'Eucaristia dovrebbe sempre essere l'ultimo sacramento del pellegrinaggio terreno, il “viatico” per il “passaggio” alla vita eterna.</a:t>
            </a:r>
            <a:endParaRPr lang="it-IT" dirty="0"/>
          </a:p>
        </p:txBody>
      </p:sp>
      <p:sp>
        <p:nvSpPr>
          <p:cNvPr id="7" name="Rettangolo 6"/>
          <p:cNvSpPr/>
          <p:nvPr/>
        </p:nvSpPr>
        <p:spPr>
          <a:xfrm>
            <a:off x="1357290" y="214290"/>
            <a:ext cx="6146683"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III. Come si celebra </a:t>
            </a:r>
          </a:p>
          <a:p>
            <a:pPr algn="ctr"/>
            <a:r>
              <a:rPr lang="it-IT" sz="5400" b="1" cap="none" spc="0" dirty="0" smtClean="0">
                <a:ln w="11430"/>
                <a:solidFill>
                  <a:srgbClr val="FF0000"/>
                </a:solidFill>
                <a:effectLst>
                  <a:outerShdw blurRad="50800" dist="39000" dir="5460000" algn="tl">
                    <a:srgbClr val="000000">
                      <a:alpha val="38000"/>
                    </a:srgbClr>
                  </a:outerShdw>
                </a:effectLst>
              </a:rPr>
              <a:t>questo sacramento? </a:t>
            </a:r>
            <a:endParaRPr lang="it-IT" sz="5400" b="1" cap="none" spc="0" dirty="0">
              <a:ln w="11430"/>
              <a:solidFill>
                <a:srgbClr val="FF0000"/>
              </a:solidFill>
              <a:effectLst>
                <a:outerShdw blurRad="50800" dist="39000" dir="5460000" algn="tl">
                  <a:srgbClr val="000000">
                    <a:alpha val="38000"/>
                  </a:srgbClr>
                </a:outerShdw>
              </a:effectLst>
            </a:endParaRPr>
          </a:p>
        </p:txBody>
      </p:sp>
      <p:pic>
        <p:nvPicPr>
          <p:cNvPr id="4098" name="Picture 2" descr="http://www.parrocchiacristore.com/ATIVITA_PARROCCHIALE/ammalati/foto_fondini/CRISTObenedic.JPG"/>
          <p:cNvPicPr>
            <a:picLocks noChangeAspect="1" noChangeArrowheads="1"/>
          </p:cNvPicPr>
          <p:nvPr/>
        </p:nvPicPr>
        <p:blipFill>
          <a:blip r:embed="rId2" cstate="print"/>
          <a:srcRect/>
          <a:stretch>
            <a:fillRect/>
          </a:stretch>
        </p:blipFill>
        <p:spPr bwMode="auto">
          <a:xfrm>
            <a:off x="7429520" y="214290"/>
            <a:ext cx="1266825" cy="1905000"/>
          </a:xfrm>
          <a:prstGeom prst="rect">
            <a:avLst/>
          </a:prstGeom>
          <a:noFill/>
        </p:spPr>
      </p:pic>
      <p:pic>
        <p:nvPicPr>
          <p:cNvPr id="4100" name="Picture 4" descr="http://t2.gstatic.com/images?q=tbn:ANd9GcRiI3ApjimOZHj9wYX26MLVManxkbwuKIbXJV-UIrgCzHdhO6IH"/>
          <p:cNvPicPr>
            <a:picLocks noChangeAspect="1" noChangeArrowheads="1"/>
          </p:cNvPicPr>
          <p:nvPr/>
        </p:nvPicPr>
        <p:blipFill>
          <a:blip r:embed="rId3" cstate="print"/>
          <a:srcRect/>
          <a:stretch>
            <a:fillRect/>
          </a:stretch>
        </p:blipFill>
        <p:spPr bwMode="auto">
          <a:xfrm>
            <a:off x="3214678" y="4572008"/>
            <a:ext cx="2466975" cy="1847851"/>
          </a:xfrm>
          <a:prstGeom prst="rect">
            <a:avLst/>
          </a:prstGeom>
          <a:noFill/>
        </p:spPr>
      </p:pic>
      <p:pic>
        <p:nvPicPr>
          <p:cNvPr id="4102" name="Picture 6" descr="http://www.fatima.org.pe/images/sections/vs59b.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85786" y="4286256"/>
            <a:ext cx="1715702" cy="2357454"/>
          </a:xfrm>
          <a:prstGeom prst="rect">
            <a:avLst/>
          </a:prstGeom>
          <a:noFill/>
        </p:spPr>
      </p:pic>
      <p:pic>
        <p:nvPicPr>
          <p:cNvPr id="4104" name="Picture 8" descr="http://www.preguntasantoral.es/wp-content/uploads/2011/10/San-Honorato-de-Vercelli-da-el-Vi%C3%A1tico-a-San-Ambrosi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57950" y="3929066"/>
            <a:ext cx="2071702" cy="2789545"/>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0" y="214290"/>
            <a:ext cx="9257021"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IV. Gli effetti della celebrazione </a:t>
            </a:r>
          </a:p>
          <a:p>
            <a:pPr algn="ctr"/>
            <a:r>
              <a:rPr lang="it-IT" sz="5400" b="1" cap="none" spc="0" dirty="0" smtClean="0">
                <a:ln w="11430"/>
                <a:solidFill>
                  <a:srgbClr val="FF0000"/>
                </a:solidFill>
                <a:effectLst>
                  <a:outerShdw blurRad="50800" dist="39000" dir="5460000" algn="tl">
                    <a:srgbClr val="000000">
                      <a:alpha val="38000"/>
                    </a:srgbClr>
                  </a:outerShdw>
                </a:effectLst>
              </a:rPr>
              <a:t>di questo sacramento </a:t>
            </a:r>
            <a:endParaRPr lang="it-IT" sz="5400" b="1" cap="none" spc="0" dirty="0">
              <a:ln w="11430"/>
              <a:solidFill>
                <a:srgbClr val="FF0000"/>
              </a:solidFill>
              <a:effectLst>
                <a:outerShdw blurRad="50800" dist="39000" dir="5460000" algn="tl">
                  <a:srgbClr val="000000">
                    <a:alpha val="38000"/>
                  </a:srgbClr>
                </a:outerShdw>
              </a:effectLst>
            </a:endParaRPr>
          </a:p>
        </p:txBody>
      </p:sp>
      <p:sp>
        <p:nvSpPr>
          <p:cNvPr id="7" name="Rettangolo 6"/>
          <p:cNvSpPr/>
          <p:nvPr/>
        </p:nvSpPr>
        <p:spPr>
          <a:xfrm>
            <a:off x="285720" y="2643182"/>
            <a:ext cx="3643338" cy="2031325"/>
          </a:xfrm>
          <a:prstGeom prst="rect">
            <a:avLst/>
          </a:prstGeom>
        </p:spPr>
        <p:txBody>
          <a:bodyPr wrap="square">
            <a:spAutoFit/>
          </a:bodyPr>
          <a:lstStyle/>
          <a:p>
            <a:r>
              <a:rPr lang="it-IT" dirty="0" smtClean="0"/>
              <a:t>Un dono particolare dello Spirito Santo. La grazia fondamentale di questo sacramento è una grazia di conforto, di pace e di coraggio per superare le difficoltà proprie dello stato di malattia grave o della fragilità della vecchiaia. </a:t>
            </a:r>
          </a:p>
        </p:txBody>
      </p:sp>
      <p:sp>
        <p:nvSpPr>
          <p:cNvPr id="8" name="Rettangolo 7"/>
          <p:cNvSpPr/>
          <p:nvPr/>
        </p:nvSpPr>
        <p:spPr>
          <a:xfrm>
            <a:off x="714348" y="1857364"/>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1</a:t>
            </a:r>
            <a:endParaRPr lang="it-IT" sz="5400" b="1" cap="none" spc="0" dirty="0">
              <a:ln w="11430"/>
              <a:solidFill>
                <a:srgbClr val="FF0000"/>
              </a:solidFill>
              <a:effectLst>
                <a:outerShdw blurRad="50800" dist="39000" dir="5460000" algn="tl">
                  <a:srgbClr val="000000">
                    <a:alpha val="38000"/>
                  </a:srgbClr>
                </a:outerShdw>
              </a:effectLst>
            </a:endParaRPr>
          </a:p>
        </p:txBody>
      </p:sp>
      <p:sp>
        <p:nvSpPr>
          <p:cNvPr id="9" name="Rettangolo 8"/>
          <p:cNvSpPr/>
          <p:nvPr/>
        </p:nvSpPr>
        <p:spPr>
          <a:xfrm>
            <a:off x="6215074" y="2071678"/>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2</a:t>
            </a:r>
            <a:endParaRPr lang="it-IT" sz="5400" b="1" cap="none" spc="0" dirty="0">
              <a:ln w="11430"/>
              <a:solidFill>
                <a:srgbClr val="FF0000"/>
              </a:solidFill>
              <a:effectLst>
                <a:outerShdw blurRad="50800" dist="39000" dir="5460000" algn="tl">
                  <a:srgbClr val="000000">
                    <a:alpha val="38000"/>
                  </a:srgbClr>
                </a:outerShdw>
              </a:effectLst>
            </a:endParaRPr>
          </a:p>
        </p:txBody>
      </p:sp>
      <p:sp>
        <p:nvSpPr>
          <p:cNvPr id="10" name="Rettangolo 9"/>
          <p:cNvSpPr/>
          <p:nvPr/>
        </p:nvSpPr>
        <p:spPr>
          <a:xfrm>
            <a:off x="4143372" y="3214686"/>
            <a:ext cx="4572000" cy="1200329"/>
          </a:xfrm>
          <a:prstGeom prst="rect">
            <a:avLst/>
          </a:prstGeom>
        </p:spPr>
        <p:txBody>
          <a:bodyPr>
            <a:spAutoFit/>
          </a:bodyPr>
          <a:lstStyle/>
          <a:p>
            <a:r>
              <a:rPr lang="it-IT" dirty="0" smtClean="0"/>
              <a:t>L' unione alla Passione di Cristo. La sofferenza, conseguenza del peccato originale, riceve un senso nuovo: diviene partecipazione all'opera </a:t>
            </a:r>
          </a:p>
          <a:p>
            <a:r>
              <a:rPr lang="it-IT" dirty="0" smtClean="0"/>
              <a:t>salvifica di Gesù.</a:t>
            </a:r>
          </a:p>
        </p:txBody>
      </p:sp>
      <p:sp>
        <p:nvSpPr>
          <p:cNvPr id="11" name="Rettangolo 10"/>
          <p:cNvSpPr/>
          <p:nvPr/>
        </p:nvSpPr>
        <p:spPr>
          <a:xfrm>
            <a:off x="714348" y="5500702"/>
            <a:ext cx="53572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3</a:t>
            </a:r>
            <a:endParaRPr lang="it-IT" sz="5400" b="1" cap="none" spc="0" dirty="0">
              <a:ln w="11430"/>
              <a:solidFill>
                <a:srgbClr val="FF0000"/>
              </a:solidFill>
              <a:effectLst>
                <a:outerShdw blurRad="50800" dist="39000" dir="5460000" algn="tl">
                  <a:srgbClr val="000000">
                    <a:alpha val="38000"/>
                  </a:srgbClr>
                </a:outerShdw>
              </a:effectLst>
            </a:endParaRPr>
          </a:p>
        </p:txBody>
      </p:sp>
      <p:sp>
        <p:nvSpPr>
          <p:cNvPr id="12" name="Rettangolo 11"/>
          <p:cNvSpPr/>
          <p:nvPr/>
        </p:nvSpPr>
        <p:spPr>
          <a:xfrm>
            <a:off x="1857356" y="5371943"/>
            <a:ext cx="6500858" cy="1200329"/>
          </a:xfrm>
          <a:prstGeom prst="rect">
            <a:avLst/>
          </a:prstGeom>
        </p:spPr>
        <p:txBody>
          <a:bodyPr wrap="square">
            <a:spAutoFit/>
          </a:bodyPr>
          <a:lstStyle/>
          <a:p>
            <a:r>
              <a:rPr lang="it-IT" dirty="0" smtClean="0"/>
              <a:t>Una grazia ecclesiale. I malati che ricevono questo sacramento, unendosi “spontaneamente alla passione e alla morte di Cristo”, contribuiscono “al bene del popolo di Dio” contribuisce alla </a:t>
            </a:r>
          </a:p>
          <a:p>
            <a:r>
              <a:rPr lang="it-IT" dirty="0" smtClean="0"/>
              <a:t>santificazione della Chiesa e al bene di tutti gli uomini</a:t>
            </a:r>
            <a:endParaRPr lang="it-IT"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Top)">
                                      <p:cBhvr>
                                        <p:cTn id="7" dur="3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3000" fill="hold"/>
                                        <p:tgtEl>
                                          <p:spTgt spid="7"/>
                                        </p:tgtEl>
                                        <p:attrNameLst>
                                          <p:attrName>ppt_h</p:attrName>
                                        </p:attrNameLst>
                                      </p:cBhvr>
                                      <p:tavLst>
                                        <p:tav tm="0">
                                          <p:val>
                                            <p:strVal val="#ppt_h/20"/>
                                          </p:val>
                                        </p:tav>
                                        <p:tav tm="50000">
                                          <p:val>
                                            <p:strVal val="#ppt_h/20"/>
                                          </p:val>
                                        </p:tav>
                                        <p:tav tm="100000">
                                          <p:val>
                                            <p:strVal val="#ppt_h"/>
                                          </p:val>
                                        </p:tav>
                                      </p:tavLst>
                                    </p:anim>
                                    <p:anim calcmode="lin" valueType="num">
                                      <p:cBhvr>
                                        <p:cTn id="13" dur="3000" fill="hold"/>
                                        <p:tgtEl>
                                          <p:spTgt spid="7"/>
                                        </p:tgtEl>
                                        <p:attrNameLst>
                                          <p:attrName>ppt_w</p:attrName>
                                        </p:attrNameLst>
                                      </p:cBhvr>
                                      <p:tavLst>
                                        <p:tav tm="0">
                                          <p:val>
                                            <p:strVal val="#ppt_w+.3"/>
                                          </p:val>
                                        </p:tav>
                                        <p:tav tm="50000">
                                          <p:val>
                                            <p:strVal val="#ppt_w+.3"/>
                                          </p:val>
                                        </p:tav>
                                        <p:tav tm="100000">
                                          <p:val>
                                            <p:strVal val="#ppt_w"/>
                                          </p:val>
                                        </p:tav>
                                      </p:tavLst>
                                    </p:anim>
                                    <p:anim calcmode="lin" valueType="num">
                                      <p:cBhvr>
                                        <p:cTn id="14" dur="3000" fill="hold"/>
                                        <p:tgtEl>
                                          <p:spTgt spid="7"/>
                                        </p:tgtEl>
                                        <p:attrNameLst>
                                          <p:attrName>ppt_x</p:attrName>
                                        </p:attrNameLst>
                                      </p:cBhvr>
                                      <p:tavLst>
                                        <p:tav tm="0">
                                          <p:val>
                                            <p:strVal val="#ppt_x-.3"/>
                                          </p:val>
                                        </p:tav>
                                        <p:tav tm="50000">
                                          <p:val>
                                            <p:strVal val="#ppt_x"/>
                                          </p:val>
                                        </p:tav>
                                        <p:tav tm="100000">
                                          <p:val>
                                            <p:strVal val="#ppt_x"/>
                                          </p:val>
                                        </p:tav>
                                      </p:tavLst>
                                    </p:anim>
                                    <p:anim calcmode="lin" valueType="num">
                                      <p:cBhvr>
                                        <p:cTn id="15" dur="3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2" presetClass="entr" presetSubtype="2" fill="hold" grpId="0"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slide(fromRight)">
                                      <p:cBhvr>
                                        <p:cTn id="20" dur="3000"/>
                                        <p:tgtEl>
                                          <p:spTgt spid="9"/>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heel(4)">
                                      <p:cBhvr>
                                        <p:cTn id="25" dur="3000"/>
                                        <p:tgtEl>
                                          <p:spTgt spid="10"/>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4"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lide(fromBottom)">
                                      <p:cBhvr>
                                        <p:cTn id="30" dur="30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4" presetClass="entr" presetSubtype="1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randombar(horizontal)">
                                      <p:cBhvr>
                                        <p:cTn id="35" dur="3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digilander.libero.it/CISKIE73/giallo.jpg"/>
          <p:cNvPicPr>
            <a:picLocks noChangeAspect="1" noChangeArrowheads="1"/>
          </p:cNvPicPr>
          <p:nvPr/>
        </p:nvPicPr>
        <p:blipFill>
          <a:blip r:embed="rId2" cstate="print"/>
          <a:srcRect/>
          <a:stretch>
            <a:fillRect/>
          </a:stretch>
        </p:blipFill>
        <p:spPr bwMode="auto">
          <a:xfrm>
            <a:off x="2857488" y="2071678"/>
            <a:ext cx="2914650" cy="4324351"/>
          </a:xfrm>
          <a:prstGeom prst="rect">
            <a:avLst/>
          </a:prstGeom>
          <a:noFill/>
        </p:spPr>
      </p:pic>
      <p:pic>
        <p:nvPicPr>
          <p:cNvPr id="2056" name="Picture 8" descr="http://www.comedonchisciotte.org/images/07-Eucaresti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86512" y="214290"/>
            <a:ext cx="2510725" cy="1714512"/>
          </a:xfrm>
          <a:prstGeom prst="rect">
            <a:avLst/>
          </a:prstGeom>
          <a:noFill/>
        </p:spPr>
      </p:pic>
      <p:pic>
        <p:nvPicPr>
          <p:cNvPr id="2058" name="Picture 10" descr="http://4.bp.blogspot.com/-YbdyuzLmcwM/T0ZOJMwJwEI/AAAAAAAAALs/-GHPnRtVmsQ/s1600/ostia.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5721" y="214290"/>
            <a:ext cx="1785950" cy="2145082"/>
          </a:xfrm>
          <a:prstGeom prst="rect">
            <a:avLst/>
          </a:prstGeom>
          <a:noFill/>
        </p:spPr>
      </p:pic>
      <p:sp>
        <p:nvSpPr>
          <p:cNvPr id="2" name="Rettangolo 1"/>
          <p:cNvSpPr/>
          <p:nvPr/>
        </p:nvSpPr>
        <p:spPr>
          <a:xfrm>
            <a:off x="285720" y="2666052"/>
            <a:ext cx="8429684" cy="1477328"/>
          </a:xfrm>
          <a:prstGeom prst="rect">
            <a:avLst/>
          </a:prstGeom>
        </p:spPr>
        <p:txBody>
          <a:bodyPr wrap="square">
            <a:spAutoFit/>
          </a:bodyPr>
          <a:lstStyle/>
          <a:p>
            <a:r>
              <a:rPr lang="it-IT" dirty="0" smtClean="0"/>
              <a:t>1524 A coloro che stanno per lasciare questa vita, la Chiesa offre, oltre all'Unzione degli infermi, l'Eucaristia come viatico. </a:t>
            </a:r>
          </a:p>
          <a:p>
            <a:r>
              <a:rPr lang="it-IT" dirty="0" smtClean="0"/>
              <a:t>E' seme di vita eterna e potenza di risurrezione, secondo le parole del Signore: </a:t>
            </a:r>
          </a:p>
          <a:p>
            <a:r>
              <a:rPr lang="it-IT" dirty="0" smtClean="0"/>
              <a:t>“Chi mangia la mia carne e beve il mio sangue ha la vita eterna e io lo risusciterò nell'ultimo giorno” ( </a:t>
            </a:r>
            <a:r>
              <a:rPr lang="it-IT" dirty="0" err="1" smtClean="0"/>
              <a:t>Gv</a:t>
            </a:r>
            <a:r>
              <a:rPr lang="it-IT" dirty="0" smtClean="0"/>
              <a:t> 6,54 ). </a:t>
            </a:r>
          </a:p>
        </p:txBody>
      </p:sp>
      <p:sp>
        <p:nvSpPr>
          <p:cNvPr id="4" name="Rettangolo 3"/>
          <p:cNvSpPr/>
          <p:nvPr/>
        </p:nvSpPr>
        <p:spPr>
          <a:xfrm>
            <a:off x="-63592" y="357166"/>
            <a:ext cx="9421938"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V. Il viatico, </a:t>
            </a:r>
          </a:p>
          <a:p>
            <a:pPr algn="ctr"/>
            <a:r>
              <a:rPr lang="it-IT" sz="5400" b="1" cap="none" spc="0" dirty="0" smtClean="0">
                <a:ln w="11430"/>
                <a:solidFill>
                  <a:srgbClr val="FF0000"/>
                </a:solidFill>
                <a:effectLst>
                  <a:outerShdw blurRad="50800" dist="39000" dir="5460000" algn="tl">
                    <a:srgbClr val="000000">
                      <a:alpha val="38000"/>
                    </a:srgbClr>
                  </a:outerShdw>
                </a:effectLst>
              </a:rPr>
              <a:t>ultimo sacramento del cristiano </a:t>
            </a:r>
            <a:endParaRPr lang="it-IT" sz="5400" b="1" cap="none" spc="0" dirty="0">
              <a:ln w="11430"/>
              <a:solidFill>
                <a:srgbClr val="FF0000"/>
              </a:solidFill>
              <a:effectLst>
                <a:outerShdw blurRad="50800" dist="39000" dir="5460000" algn="tl">
                  <a:srgbClr val="000000">
                    <a:alpha val="38000"/>
                  </a:srgbClr>
                </a:outerShdw>
              </a:effectLst>
            </a:endParaRPr>
          </a:p>
        </p:txBody>
      </p:sp>
      <p:pic>
        <p:nvPicPr>
          <p:cNvPr id="2050" name="Picture 2" descr="http://news.leonardo.it/wp-content/uploads/sites/12/2013/03/Papa-Francesco-Messa-del-Crisma-622x36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839254" y="4286256"/>
            <a:ext cx="4161902" cy="2428892"/>
          </a:xfrm>
          <a:prstGeom prst="rect">
            <a:avLst/>
          </a:prstGeom>
          <a:noFill/>
        </p:spPr>
      </p:pic>
      <p:pic>
        <p:nvPicPr>
          <p:cNvPr id="2054" name="Picture 6" descr="http://cdn.tempi.it/wp-content/uploads/2013/04/comunione-ai-malati.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42844" y="4214818"/>
            <a:ext cx="3238523" cy="2428892"/>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Cresima (1).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546200">
            <a:off x="5876065" y="562833"/>
            <a:ext cx="3014056" cy="1857388"/>
          </a:xfrm>
          <a:prstGeom prst="rect">
            <a:avLst/>
          </a:prstGeom>
        </p:spPr>
      </p:pic>
      <p:sp>
        <p:nvSpPr>
          <p:cNvPr id="2" name="Rettangolo 1"/>
          <p:cNvSpPr/>
          <p:nvPr/>
        </p:nvSpPr>
        <p:spPr>
          <a:xfrm>
            <a:off x="1071538" y="2263684"/>
            <a:ext cx="6715172" cy="2031325"/>
          </a:xfrm>
          <a:prstGeom prst="rect">
            <a:avLst/>
          </a:prstGeom>
        </p:spPr>
        <p:txBody>
          <a:bodyPr wrap="square">
            <a:spAutoFit/>
          </a:bodyPr>
          <a:lstStyle/>
          <a:p>
            <a:r>
              <a:rPr lang="it-IT" dirty="0" smtClean="0"/>
              <a:t>1525 Come i sacramenti del Battesimo, della Confermazione e dell'Eucaristia costituiscono una unità chiamata </a:t>
            </a:r>
          </a:p>
          <a:p>
            <a:r>
              <a:rPr lang="it-IT" dirty="0" smtClean="0">
                <a:solidFill>
                  <a:srgbClr val="FF0000"/>
                </a:solidFill>
              </a:rPr>
              <a:t>“i sacramenti dell'iniziazione cristiana”, </a:t>
            </a:r>
          </a:p>
          <a:p>
            <a:r>
              <a:rPr lang="it-IT" dirty="0" smtClean="0"/>
              <a:t>così si può dire che la Penitenza, la Sacra Unzione e l'Eucaristia, in quanto viatico, costituiscono, al termine della vita cristiana, </a:t>
            </a:r>
          </a:p>
          <a:p>
            <a:r>
              <a:rPr lang="it-IT" dirty="0" smtClean="0">
                <a:solidFill>
                  <a:srgbClr val="FF0000"/>
                </a:solidFill>
              </a:rPr>
              <a:t>“i sacramenti che preparano alla Patria” </a:t>
            </a:r>
          </a:p>
          <a:p>
            <a:r>
              <a:rPr lang="it-IT" dirty="0" smtClean="0"/>
              <a:t>o i sacramenti che concludono il pellegrinaggio terreno. (CCC)</a:t>
            </a:r>
            <a:endParaRPr lang="it-IT" dirty="0"/>
          </a:p>
        </p:txBody>
      </p:sp>
      <p:pic>
        <p:nvPicPr>
          <p:cNvPr id="4" name="Immagine 3" descr="doop2.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1174422">
            <a:off x="214282" y="214291"/>
            <a:ext cx="3000396" cy="2006515"/>
          </a:xfrm>
          <a:prstGeom prst="rect">
            <a:avLst/>
          </a:prstGeom>
        </p:spPr>
      </p:pic>
      <p:pic>
        <p:nvPicPr>
          <p:cNvPr id="5" name="Immagine 4" descr="confessione.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5720" y="4611260"/>
            <a:ext cx="3292147" cy="2103888"/>
          </a:xfrm>
          <a:prstGeom prst="rect">
            <a:avLst/>
          </a:prstGeom>
        </p:spPr>
      </p:pic>
      <p:pic>
        <p:nvPicPr>
          <p:cNvPr id="6" name="Immagine 5" descr="images (1).jpg"/>
          <p:cNvPicPr>
            <a:picLocks noChangeAspect="1"/>
          </p:cNvPicPr>
          <p:nvPr/>
        </p:nvPicPr>
        <p:blipFill>
          <a:blip r:embed="rId5" cstate="print"/>
          <a:stretch>
            <a:fillRect/>
          </a:stretch>
        </p:blipFill>
        <p:spPr>
          <a:xfrm>
            <a:off x="5695975" y="4303429"/>
            <a:ext cx="3162305" cy="2411719"/>
          </a:xfrm>
          <a:prstGeom prst="rect">
            <a:avLst/>
          </a:prstGeom>
        </p:spPr>
      </p:pic>
      <p:pic>
        <p:nvPicPr>
          <p:cNvPr id="7" name="Immagine 6" descr="images.jpg"/>
          <p:cNvPicPr>
            <a:picLocks noChangeAspect="1"/>
          </p:cNvPicPr>
          <p:nvPr/>
        </p:nvPicPr>
        <p:blipFill>
          <a:blip r:embed="rId6" cstate="print"/>
          <a:stretch>
            <a:fillRect/>
          </a:stretch>
        </p:blipFill>
        <p:spPr>
          <a:xfrm>
            <a:off x="3428992" y="285728"/>
            <a:ext cx="2628900" cy="1743075"/>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1142984"/>
            <a:ext cx="8572560" cy="1877437"/>
          </a:xfrm>
          <a:prstGeom prst="rect">
            <a:avLst/>
          </a:prstGeom>
        </p:spPr>
        <p:txBody>
          <a:bodyPr wrap="square">
            <a:spAutoFit/>
          </a:bodyPr>
          <a:lstStyle/>
          <a:p>
            <a:r>
              <a:rPr lang="it-IT" dirty="0" smtClean="0"/>
              <a:t>1500 </a:t>
            </a:r>
            <a:r>
              <a:rPr lang="it-IT" sz="2000" dirty="0" smtClean="0"/>
              <a:t>La malattia e la sofferenza sono sempre state tra i problemi più gravi che </a:t>
            </a:r>
          </a:p>
          <a:p>
            <a:r>
              <a:rPr lang="it-IT" sz="2000" dirty="0" smtClean="0"/>
              <a:t>mettono alla prova la vita umana. Nella malattia l'uomo fa l'esperienza della </a:t>
            </a:r>
          </a:p>
          <a:p>
            <a:r>
              <a:rPr lang="it-IT" sz="2000" dirty="0" smtClean="0"/>
              <a:t>propria impotenza, dei propri limiti e della propria finitezza. Ogni malattia può </a:t>
            </a:r>
          </a:p>
          <a:p>
            <a:r>
              <a:rPr lang="it-IT" sz="2000" dirty="0" smtClean="0"/>
              <a:t>farci intravvedere la morte. </a:t>
            </a:r>
            <a:r>
              <a:rPr lang="it-IT" dirty="0" smtClean="0"/>
              <a:t>(CCC)</a:t>
            </a:r>
          </a:p>
          <a:p>
            <a:endParaRPr lang="it-IT" dirty="0" smtClean="0"/>
          </a:p>
          <a:p>
            <a:r>
              <a:rPr lang="it-IT" dirty="0" smtClean="0"/>
              <a:t> </a:t>
            </a:r>
            <a:endParaRPr lang="it-IT" dirty="0"/>
          </a:p>
        </p:txBody>
      </p:sp>
      <p:pic>
        <p:nvPicPr>
          <p:cNvPr id="12290" name="Picture 2" descr="http://www.lafinestradistefania.it/wp-content/uploads/2011/09/Lourdes-grotta-messa-internazionale-pellegrinaggio-Madonna-039.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732271" y="2763484"/>
            <a:ext cx="5268885" cy="3951664"/>
          </a:xfrm>
          <a:prstGeom prst="rect">
            <a:avLst/>
          </a:prstGeom>
          <a:noFill/>
        </p:spPr>
      </p:pic>
      <p:pic>
        <p:nvPicPr>
          <p:cNvPr id="12296" name="Picture 8" descr="http://3.bp.blogspot.com/-CzMCYUDGz9g/UUmD7H8PnGI/AAAAAAAAFIA/Gt3p3EhUmiU/s640/torino56.jpg"/>
          <p:cNvPicPr>
            <a:picLocks noChangeAspect="1" noChangeArrowheads="1"/>
          </p:cNvPicPr>
          <p:nvPr/>
        </p:nvPicPr>
        <p:blipFill>
          <a:blip r:embed="rId3" cstate="print"/>
          <a:srcRect/>
          <a:stretch>
            <a:fillRect/>
          </a:stretch>
        </p:blipFill>
        <p:spPr bwMode="auto">
          <a:xfrm>
            <a:off x="214282" y="3286124"/>
            <a:ext cx="2971800" cy="2105026"/>
          </a:xfrm>
          <a:prstGeom prst="rect">
            <a:avLst/>
          </a:prstGeom>
          <a:noFill/>
        </p:spPr>
      </p:pic>
      <p:sp>
        <p:nvSpPr>
          <p:cNvPr id="9" name="Rettangolo 8"/>
          <p:cNvSpPr/>
          <p:nvPr/>
        </p:nvSpPr>
        <p:spPr>
          <a:xfrm>
            <a:off x="142844" y="285728"/>
            <a:ext cx="8829213"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err="1" smtClean="0">
                <a:ln w="11430"/>
                <a:solidFill>
                  <a:srgbClr val="FF0000"/>
                </a:solidFill>
                <a:effectLst>
                  <a:outerShdw blurRad="50800" dist="39000" dir="5460000" algn="tl">
                    <a:srgbClr val="000000">
                      <a:alpha val="38000"/>
                    </a:srgbClr>
                  </a:outerShdw>
                </a:effectLst>
              </a:rPr>
              <a:t>I.La</a:t>
            </a:r>
            <a:r>
              <a:rPr lang="it-IT" sz="5400" b="1" cap="none" spc="0" dirty="0" smtClean="0">
                <a:ln w="11430"/>
                <a:solidFill>
                  <a:srgbClr val="FF0000"/>
                </a:solidFill>
                <a:effectLst>
                  <a:outerShdw blurRad="50800" dist="39000" dir="5460000" algn="tl">
                    <a:srgbClr val="000000">
                      <a:alpha val="38000"/>
                    </a:srgbClr>
                  </a:outerShdw>
                </a:effectLst>
              </a:rPr>
              <a:t> malattia nella vita umana</a:t>
            </a:r>
            <a:endParaRPr lang="it-IT" sz="5400" b="1" cap="none" spc="0" dirty="0">
              <a:ln w="11430"/>
              <a:solidFill>
                <a:srgbClr val="FF0000"/>
              </a:solidFill>
              <a:effectLst>
                <a:outerShdw blurRad="50800" dist="39000" dir="5460000" algn="tl">
                  <a:srgbClr val="000000">
                    <a:alpha val="38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357166"/>
            <a:ext cx="8501122" cy="1631216"/>
          </a:xfrm>
          <a:prstGeom prst="rect">
            <a:avLst/>
          </a:prstGeom>
        </p:spPr>
        <p:txBody>
          <a:bodyPr wrap="square">
            <a:spAutoFit/>
          </a:bodyPr>
          <a:lstStyle/>
          <a:p>
            <a:r>
              <a:rPr lang="it-IT" dirty="0" smtClean="0"/>
              <a:t>1501 </a:t>
            </a:r>
            <a:r>
              <a:rPr lang="it-IT" sz="2000" dirty="0" smtClean="0"/>
              <a:t>La malattia può condurre all'angoscia, al ripiegamento su di sé, talvolta </a:t>
            </a:r>
          </a:p>
          <a:p>
            <a:r>
              <a:rPr lang="it-IT" sz="2000" dirty="0" smtClean="0"/>
              <a:t>persino alla disperazione e alla ribellione contro Dio. Ma essa può anche rendere </a:t>
            </a:r>
          </a:p>
          <a:p>
            <a:r>
              <a:rPr lang="it-IT" sz="2000" dirty="0" smtClean="0"/>
              <a:t>la persona più matura, aiutarla a discernere nella propria vita ciò che non è </a:t>
            </a:r>
          </a:p>
          <a:p>
            <a:r>
              <a:rPr lang="it-IT" sz="2000" dirty="0" smtClean="0"/>
              <a:t>essenziale per volgersi verso ciò che lo è. Molto spesso la malattia provoca una </a:t>
            </a:r>
          </a:p>
          <a:p>
            <a:r>
              <a:rPr lang="it-IT" sz="2000" dirty="0" smtClean="0"/>
              <a:t>ricerca di Dio, un ritorno a lui.  </a:t>
            </a:r>
            <a:r>
              <a:rPr lang="it-IT" dirty="0" smtClean="0"/>
              <a:t>(CCC)</a:t>
            </a:r>
            <a:endParaRPr lang="it-IT" dirty="0"/>
          </a:p>
        </p:txBody>
      </p:sp>
      <p:pic>
        <p:nvPicPr>
          <p:cNvPr id="3" name="Picture 6" descr="http://images.alinari.it/cariplo/ORA-F-000340-0000.jpg"/>
          <p:cNvPicPr>
            <a:picLocks noChangeAspect="1" noChangeArrowheads="1"/>
          </p:cNvPicPr>
          <p:nvPr/>
        </p:nvPicPr>
        <p:blipFill>
          <a:blip r:embed="rId2" cstate="print"/>
          <a:srcRect/>
          <a:stretch>
            <a:fillRect/>
          </a:stretch>
        </p:blipFill>
        <p:spPr bwMode="auto">
          <a:xfrm>
            <a:off x="4286248" y="2143116"/>
            <a:ext cx="4572000" cy="3038476"/>
          </a:xfrm>
          <a:prstGeom prst="rect">
            <a:avLst/>
          </a:prstGeom>
          <a:noFill/>
        </p:spPr>
      </p:pic>
      <p:pic>
        <p:nvPicPr>
          <p:cNvPr id="4" name="Picture 4" descr="http://www.leggilanotizia.it/files/images/noti226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8596" y="4214818"/>
            <a:ext cx="3426576" cy="2286016"/>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http://www.collevalenza.it/riviste/2009/Riv0409/Art06_1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143636" y="2428868"/>
            <a:ext cx="2928958" cy="4334859"/>
          </a:xfrm>
          <a:prstGeom prst="rect">
            <a:avLst/>
          </a:prstGeom>
          <a:noFill/>
        </p:spPr>
      </p:pic>
      <p:sp>
        <p:nvSpPr>
          <p:cNvPr id="2" name="Rettangolo 1"/>
          <p:cNvSpPr/>
          <p:nvPr/>
        </p:nvSpPr>
        <p:spPr>
          <a:xfrm>
            <a:off x="285720" y="1049238"/>
            <a:ext cx="8572560" cy="2308324"/>
          </a:xfrm>
          <a:prstGeom prst="rect">
            <a:avLst/>
          </a:prstGeom>
        </p:spPr>
        <p:txBody>
          <a:bodyPr wrap="square">
            <a:spAutoFit/>
          </a:bodyPr>
          <a:lstStyle/>
          <a:p>
            <a:r>
              <a:rPr lang="it-IT" dirty="0" smtClean="0"/>
              <a:t>1503 La compassione di Cristo verso i malati e le sue numerose guarigioni di </a:t>
            </a:r>
          </a:p>
          <a:p>
            <a:r>
              <a:rPr lang="it-IT" dirty="0" smtClean="0"/>
              <a:t>infermi di ogni genere [</a:t>
            </a:r>
            <a:r>
              <a:rPr lang="it-IT" dirty="0" err="1" smtClean="0"/>
              <a:t>Cf</a:t>
            </a:r>
            <a:r>
              <a:rPr lang="it-IT" dirty="0" smtClean="0"/>
              <a:t> Mt 4,24 ] sono un chiaro segno del fatto che “Dio ha </a:t>
            </a:r>
          </a:p>
          <a:p>
            <a:r>
              <a:rPr lang="it-IT" dirty="0" smtClean="0"/>
              <a:t>visitato il suo popolo” ( </a:t>
            </a:r>
            <a:r>
              <a:rPr lang="it-IT" dirty="0" err="1" smtClean="0"/>
              <a:t>Lc</a:t>
            </a:r>
            <a:r>
              <a:rPr lang="it-IT" dirty="0" smtClean="0"/>
              <a:t> 7,16 ) e che il Regno di Dio è vicino. Gesù non ha </a:t>
            </a:r>
          </a:p>
          <a:p>
            <a:r>
              <a:rPr lang="it-IT" dirty="0" smtClean="0"/>
              <a:t>soltanto il potere di guarire, ma anche di perdonare i peccati: [</a:t>
            </a:r>
            <a:r>
              <a:rPr lang="it-IT" dirty="0" err="1" smtClean="0"/>
              <a:t>Cf</a:t>
            </a:r>
            <a:r>
              <a:rPr lang="it-IT" dirty="0" smtClean="0"/>
              <a:t> Mc 2,5-12 ] è venuto a guarire l'uomo tutto intero, anima e corpo; è il medico di cui i malati </a:t>
            </a:r>
          </a:p>
          <a:p>
            <a:r>
              <a:rPr lang="it-IT" dirty="0" smtClean="0"/>
              <a:t>hanno bisogno [</a:t>
            </a:r>
            <a:r>
              <a:rPr lang="it-IT" dirty="0" err="1" smtClean="0"/>
              <a:t>Cf</a:t>
            </a:r>
            <a:r>
              <a:rPr lang="it-IT" dirty="0" smtClean="0"/>
              <a:t> Mc 2,17 ]. La sua compassione verso </a:t>
            </a:r>
          </a:p>
          <a:p>
            <a:r>
              <a:rPr lang="it-IT" dirty="0" smtClean="0"/>
              <a:t> tutti coloro che soffrono si spinge così lontano che egli si </a:t>
            </a:r>
          </a:p>
          <a:p>
            <a:r>
              <a:rPr lang="it-IT" dirty="0" smtClean="0"/>
              <a:t>identifica con loro: “Ero malato e mi avete visitato” ( Mt 25,36 ). </a:t>
            </a:r>
            <a:endParaRPr lang="it-IT" dirty="0"/>
          </a:p>
        </p:txBody>
      </p:sp>
      <p:pic>
        <p:nvPicPr>
          <p:cNvPr id="10242" name="Picture 2" descr="http://www.centroaletti.com/foto/foto_opere/italia/38_scaldaferro_santuario/05.jpg"/>
          <p:cNvPicPr>
            <a:picLocks noChangeAspect="1" noChangeArrowheads="1"/>
          </p:cNvPicPr>
          <p:nvPr/>
        </p:nvPicPr>
        <p:blipFill>
          <a:blip r:embed="rId3" cstate="print"/>
          <a:srcRect/>
          <a:stretch>
            <a:fillRect/>
          </a:stretch>
        </p:blipFill>
        <p:spPr bwMode="auto">
          <a:xfrm>
            <a:off x="285720" y="3643314"/>
            <a:ext cx="4095750" cy="2914650"/>
          </a:xfrm>
          <a:prstGeom prst="rect">
            <a:avLst/>
          </a:prstGeom>
          <a:noFill/>
        </p:spPr>
      </p:pic>
      <p:sp>
        <p:nvSpPr>
          <p:cNvPr id="5" name="Rettangolo 4"/>
          <p:cNvSpPr/>
          <p:nvPr/>
        </p:nvSpPr>
        <p:spPr>
          <a:xfrm>
            <a:off x="285720" y="214290"/>
            <a:ext cx="4478855"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Cristo - medico</a:t>
            </a:r>
            <a:endParaRPr lang="it-IT" sz="5400" b="1" cap="none" spc="0" dirty="0">
              <a:ln w="11430"/>
              <a:solidFill>
                <a:srgbClr val="FF0000"/>
              </a:solidFill>
              <a:effectLst>
                <a:outerShdw blurRad="50800" dist="39000" dir="5460000" algn="tl">
                  <a:srgbClr val="000000">
                    <a:alpha val="38000"/>
                  </a:srgbClr>
                </a:outerShdw>
              </a:effectLst>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slide(fromBottom)">
                                      <p:cBhvr>
                                        <p:cTn id="7" dur="50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10244"/>
                                        </p:tgtEl>
                                        <p:attrNameLst>
                                          <p:attrName>style.visibility</p:attrName>
                                        </p:attrNameLst>
                                      </p:cBhvr>
                                      <p:to>
                                        <p:strVal val="visible"/>
                                      </p:to>
                                    </p:set>
                                    <p:anim calcmode="lin" valueType="num">
                                      <p:cBhvr>
                                        <p:cTn id="12" dur="5000" fill="hold"/>
                                        <p:tgtEl>
                                          <p:spTgt spid="10244"/>
                                        </p:tgtEl>
                                        <p:attrNameLst>
                                          <p:attrName>ppt_h</p:attrName>
                                        </p:attrNameLst>
                                      </p:cBhvr>
                                      <p:tavLst>
                                        <p:tav tm="0">
                                          <p:val>
                                            <p:strVal val="#ppt_h/20"/>
                                          </p:val>
                                        </p:tav>
                                        <p:tav tm="50000">
                                          <p:val>
                                            <p:strVal val="#ppt_h/20"/>
                                          </p:val>
                                        </p:tav>
                                        <p:tav tm="100000">
                                          <p:val>
                                            <p:strVal val="#ppt_h"/>
                                          </p:val>
                                        </p:tav>
                                      </p:tavLst>
                                    </p:anim>
                                    <p:anim calcmode="lin" valueType="num">
                                      <p:cBhvr>
                                        <p:cTn id="13" dur="5000" fill="hold"/>
                                        <p:tgtEl>
                                          <p:spTgt spid="10244"/>
                                        </p:tgtEl>
                                        <p:attrNameLst>
                                          <p:attrName>ppt_w</p:attrName>
                                        </p:attrNameLst>
                                      </p:cBhvr>
                                      <p:tavLst>
                                        <p:tav tm="0">
                                          <p:val>
                                            <p:strVal val="#ppt_w+.3"/>
                                          </p:val>
                                        </p:tav>
                                        <p:tav tm="50000">
                                          <p:val>
                                            <p:strVal val="#ppt_w+.3"/>
                                          </p:val>
                                        </p:tav>
                                        <p:tav tm="100000">
                                          <p:val>
                                            <p:strVal val="#ppt_w"/>
                                          </p:val>
                                        </p:tav>
                                      </p:tavLst>
                                    </p:anim>
                                    <p:anim calcmode="lin" valueType="num">
                                      <p:cBhvr>
                                        <p:cTn id="14" dur="5000" fill="hold"/>
                                        <p:tgtEl>
                                          <p:spTgt spid="10244"/>
                                        </p:tgtEl>
                                        <p:attrNameLst>
                                          <p:attrName>ppt_x</p:attrName>
                                        </p:attrNameLst>
                                      </p:cBhvr>
                                      <p:tavLst>
                                        <p:tav tm="0">
                                          <p:val>
                                            <p:strVal val="#ppt_x-.3"/>
                                          </p:val>
                                        </p:tav>
                                        <p:tav tm="50000">
                                          <p:val>
                                            <p:strVal val="#ppt_x"/>
                                          </p:val>
                                        </p:tav>
                                        <p:tav tm="100000">
                                          <p:val>
                                            <p:strVal val="#ppt_x"/>
                                          </p:val>
                                        </p:tav>
                                      </p:tavLst>
                                    </p:anim>
                                    <p:anim calcmode="lin" valueType="num">
                                      <p:cBhvr>
                                        <p:cTn id="15" dur="5000" fill="hold"/>
                                        <p:tgtEl>
                                          <p:spTgt spid="102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57158" y="142852"/>
            <a:ext cx="8429684" cy="2862322"/>
          </a:xfrm>
          <a:prstGeom prst="rect">
            <a:avLst/>
          </a:prstGeom>
        </p:spPr>
        <p:txBody>
          <a:bodyPr wrap="square">
            <a:spAutoFit/>
          </a:bodyPr>
          <a:lstStyle/>
          <a:p>
            <a:r>
              <a:rPr lang="it-IT" dirty="0" smtClean="0"/>
              <a:t> 1505 Commosso da tante sofferenze, Cristo non soltanto si lascia toccare dai </a:t>
            </a:r>
          </a:p>
          <a:p>
            <a:r>
              <a:rPr lang="it-IT" dirty="0" smtClean="0"/>
              <a:t>malati, ma fa sue le loro miserie: “Egli ha preso le nostre infermità e si è </a:t>
            </a:r>
          </a:p>
          <a:p>
            <a:r>
              <a:rPr lang="it-IT" dirty="0" smtClean="0"/>
              <a:t>addossato le nostre malattie” ( Mt 8,17 ) </a:t>
            </a:r>
            <a:r>
              <a:rPr lang="it-IT" sz="1200" dirty="0" smtClean="0"/>
              <a:t>[</a:t>
            </a:r>
            <a:r>
              <a:rPr lang="it-IT" sz="1200" dirty="0" err="1" smtClean="0"/>
              <a:t>Cf</a:t>
            </a:r>
            <a:r>
              <a:rPr lang="it-IT" sz="1200" dirty="0" smtClean="0"/>
              <a:t> </a:t>
            </a:r>
            <a:r>
              <a:rPr lang="it-IT" sz="1200" dirty="0" err="1" smtClean="0"/>
              <a:t>Is</a:t>
            </a:r>
            <a:r>
              <a:rPr lang="it-IT" sz="1200" dirty="0" smtClean="0"/>
              <a:t> 53,4 ]. </a:t>
            </a:r>
            <a:r>
              <a:rPr lang="it-IT" dirty="0" smtClean="0"/>
              <a:t>Non ha guarito però tutti i </a:t>
            </a:r>
          </a:p>
          <a:p>
            <a:r>
              <a:rPr lang="it-IT" dirty="0" smtClean="0"/>
              <a:t>malati. Le sue guarigioni erano segni della venuta del Regno di Dio. </a:t>
            </a:r>
          </a:p>
          <a:p>
            <a:r>
              <a:rPr lang="it-IT" dirty="0" smtClean="0"/>
              <a:t>Annunciavano una guarigione più radicale: la vittoria sul peccato e sulla morte </a:t>
            </a:r>
          </a:p>
          <a:p>
            <a:r>
              <a:rPr lang="it-IT" dirty="0" smtClean="0"/>
              <a:t>attraverso la sua Pasqua. Sulla croce, Cristo ha preso su di sé tutto il peso del male </a:t>
            </a:r>
          </a:p>
          <a:p>
            <a:r>
              <a:rPr lang="it-IT" sz="1200" dirty="0" smtClean="0"/>
              <a:t>[</a:t>
            </a:r>
            <a:r>
              <a:rPr lang="it-IT" sz="1200" dirty="0" err="1" smtClean="0"/>
              <a:t>Cf</a:t>
            </a:r>
            <a:r>
              <a:rPr lang="it-IT" sz="1200" dirty="0" smtClean="0"/>
              <a:t> </a:t>
            </a:r>
            <a:r>
              <a:rPr lang="it-IT" sz="1200" dirty="0" err="1" smtClean="0"/>
              <a:t>Is</a:t>
            </a:r>
            <a:r>
              <a:rPr lang="it-IT" sz="1200" dirty="0" smtClean="0"/>
              <a:t> 53,4-6 ] </a:t>
            </a:r>
            <a:r>
              <a:rPr lang="it-IT" dirty="0" smtClean="0"/>
              <a:t>e ha tolto il “peccato del mondo” ( </a:t>
            </a:r>
            <a:r>
              <a:rPr lang="it-IT" dirty="0" err="1" smtClean="0"/>
              <a:t>Gv</a:t>
            </a:r>
            <a:r>
              <a:rPr lang="it-IT" dirty="0" smtClean="0"/>
              <a:t> 1,29 ), di cui la malattia non </a:t>
            </a:r>
          </a:p>
          <a:p>
            <a:r>
              <a:rPr lang="it-IT" dirty="0" smtClean="0"/>
              <a:t>è che una conseguenza. Con la sua passione e la sua morte sulla Croce, Cristo ha </a:t>
            </a:r>
          </a:p>
          <a:p>
            <a:r>
              <a:rPr lang="it-IT" dirty="0" smtClean="0"/>
              <a:t>dato un senso nuovo alla sofferenza: essa può ormai configurarci a lui e unirci alla </a:t>
            </a:r>
          </a:p>
          <a:p>
            <a:r>
              <a:rPr lang="it-IT" dirty="0" smtClean="0"/>
              <a:t>sua passione redentrice.</a:t>
            </a:r>
          </a:p>
        </p:txBody>
      </p:sp>
      <p:pic>
        <p:nvPicPr>
          <p:cNvPr id="9218" name="Picture 2" descr="http://www.centroaletti.com/foto/foto_opere/italia/38_scaldaferro_santuario/06.jpg"/>
          <p:cNvPicPr>
            <a:picLocks noChangeAspect="1" noChangeArrowheads="1"/>
          </p:cNvPicPr>
          <p:nvPr/>
        </p:nvPicPr>
        <p:blipFill>
          <a:blip r:embed="rId2" cstate="print"/>
          <a:srcRect/>
          <a:stretch>
            <a:fillRect/>
          </a:stretch>
        </p:blipFill>
        <p:spPr bwMode="auto">
          <a:xfrm>
            <a:off x="4191026" y="2968274"/>
            <a:ext cx="4738692" cy="3746874"/>
          </a:xfrm>
          <a:prstGeom prst="rect">
            <a:avLst/>
          </a:prstGeom>
          <a:noFill/>
        </p:spPr>
      </p:pic>
      <p:pic>
        <p:nvPicPr>
          <p:cNvPr id="5" name="Immagine 4" descr="download.jpg"/>
          <p:cNvPicPr>
            <a:picLocks noChangeAspect="1"/>
          </p:cNvPicPr>
          <p:nvPr/>
        </p:nvPicPr>
        <p:blipFill>
          <a:blip r:embed="rId3" cstate="print"/>
          <a:stretch>
            <a:fillRect/>
          </a:stretch>
        </p:blipFill>
        <p:spPr>
          <a:xfrm>
            <a:off x="2428859" y="3143248"/>
            <a:ext cx="2321587" cy="3143272"/>
          </a:xfrm>
          <a:prstGeom prst="rect">
            <a:avLst/>
          </a:prstGeom>
        </p:spPr>
      </p:pic>
      <p:pic>
        <p:nvPicPr>
          <p:cNvPr id="6" name="Immagine 5" descr="Buon samaritano.jpg"/>
          <p:cNvPicPr>
            <a:picLocks noChangeAspect="1"/>
          </p:cNvPicPr>
          <p:nvPr/>
        </p:nvPicPr>
        <p:blipFill>
          <a:blip r:embed="rId4" cstate="print"/>
          <a:stretch>
            <a:fillRect/>
          </a:stretch>
        </p:blipFill>
        <p:spPr>
          <a:xfrm>
            <a:off x="214282" y="3214686"/>
            <a:ext cx="2317875" cy="3348041"/>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lide(fromBottom)">
                                      <p:cBhvr>
                                        <p:cTn id="12" dur="5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9218"/>
                                        </p:tgtEl>
                                        <p:attrNameLst>
                                          <p:attrName>style.visibility</p:attrName>
                                        </p:attrNameLst>
                                      </p:cBhvr>
                                      <p:to>
                                        <p:strVal val="visible"/>
                                      </p:to>
                                    </p:set>
                                    <p:animEffect transition="in" filter="slide(fromBottom)">
                                      <p:cBhvr>
                                        <p:cTn id="17" dur="2000"/>
                                        <p:tgtEl>
                                          <p:spTgt spid="9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71472" y="285728"/>
            <a:ext cx="7929618" cy="2246769"/>
          </a:xfrm>
          <a:prstGeom prst="rect">
            <a:avLst/>
          </a:prstGeom>
        </p:spPr>
        <p:txBody>
          <a:bodyPr wrap="square">
            <a:spAutoFit/>
          </a:bodyPr>
          <a:lstStyle/>
          <a:p>
            <a:r>
              <a:rPr lang="it-IT" sz="2400" dirty="0" smtClean="0"/>
              <a:t>dal</a:t>
            </a:r>
            <a:r>
              <a:rPr lang="it-IT" sz="4400" dirty="0" smtClean="0"/>
              <a:t> </a:t>
            </a:r>
            <a:r>
              <a:rPr lang="it-IT" sz="2400" dirty="0" smtClean="0"/>
              <a:t>Vangelo di Marco </a:t>
            </a:r>
          </a:p>
          <a:p>
            <a:r>
              <a:rPr lang="it-IT" sz="2400" i="1" baseline="30000" dirty="0" smtClean="0"/>
              <a:t>7</a:t>
            </a:r>
            <a:r>
              <a:rPr lang="it-IT" sz="2400" i="1" dirty="0" smtClean="0"/>
              <a:t>Chiamò a sé i Dodici e prese a mandarli a due a </a:t>
            </a:r>
            <a:r>
              <a:rPr lang="it-IT" sz="2400" i="1" dirty="0" err="1" smtClean="0"/>
              <a:t>due…</a:t>
            </a:r>
            <a:endParaRPr lang="it-IT" sz="2400" i="1" dirty="0" smtClean="0"/>
          </a:p>
          <a:p>
            <a:r>
              <a:rPr lang="it-IT" sz="2400" i="1" baseline="30000" dirty="0" smtClean="0"/>
              <a:t>12</a:t>
            </a:r>
            <a:r>
              <a:rPr lang="it-IT" sz="2400" i="1" dirty="0" smtClean="0"/>
              <a:t>Ed essi, partiti, proclamarono che la gente si convertisse,</a:t>
            </a:r>
            <a:r>
              <a:rPr lang="it-IT" sz="2400" i="1" baseline="30000" dirty="0" smtClean="0"/>
              <a:t>13</a:t>
            </a:r>
            <a:r>
              <a:rPr lang="it-IT" sz="2400" i="1" dirty="0" smtClean="0"/>
              <a:t>scacciavano molti </a:t>
            </a:r>
            <a:r>
              <a:rPr lang="it-IT" sz="2400" i="1" dirty="0" err="1" smtClean="0"/>
              <a:t>demòni</a:t>
            </a:r>
            <a:r>
              <a:rPr lang="it-IT" sz="2400" i="1" dirty="0" smtClean="0"/>
              <a:t>, ungevano con olio molti infermi e li guarivano.     </a:t>
            </a:r>
            <a:endParaRPr lang="it-IT" sz="1200" dirty="0"/>
          </a:p>
        </p:txBody>
      </p:sp>
      <p:pic>
        <p:nvPicPr>
          <p:cNvPr id="12292" name="Picture 4" descr="http://asuaimmagine.blog.rai.it/files/2012/09/gesu-miracoli.jpg"/>
          <p:cNvPicPr>
            <a:picLocks noChangeAspect="1" noChangeArrowheads="1"/>
          </p:cNvPicPr>
          <p:nvPr/>
        </p:nvPicPr>
        <p:blipFill>
          <a:blip r:embed="rId2" cstate="print"/>
          <a:srcRect/>
          <a:stretch>
            <a:fillRect/>
          </a:stretch>
        </p:blipFill>
        <p:spPr bwMode="auto">
          <a:xfrm>
            <a:off x="2214546" y="2571744"/>
            <a:ext cx="5048250" cy="3695701"/>
          </a:xfrm>
          <a:prstGeom prst="rect">
            <a:avLst/>
          </a:prstGeom>
          <a:noFill/>
        </p:spPr>
      </p:pic>
      <p:pic>
        <p:nvPicPr>
          <p:cNvPr id="4" name="Picture 4" descr="http://www.sodcvs.org/sito/images/stories/2012/Gesu_e_il_lebbroso.jpg"/>
          <p:cNvPicPr>
            <a:picLocks noChangeAspect="1" noChangeArrowheads="1"/>
          </p:cNvPicPr>
          <p:nvPr/>
        </p:nvPicPr>
        <p:blipFill>
          <a:blip r:embed="rId3" cstate="print"/>
          <a:srcRect/>
          <a:stretch>
            <a:fillRect/>
          </a:stretch>
        </p:blipFill>
        <p:spPr bwMode="auto">
          <a:xfrm>
            <a:off x="214282" y="3357562"/>
            <a:ext cx="3643318" cy="2732489"/>
          </a:xfrm>
          <a:prstGeom prst="rect">
            <a:avLst/>
          </a:prstGeom>
          <a:noFill/>
        </p:spPr>
      </p:pic>
      <p:pic>
        <p:nvPicPr>
          <p:cNvPr id="5" name="Picture 2" descr="http://lnx.usminazionale.it/laparola/wp-content/uploads/2012/02/lebbrosi.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43636" y="3000372"/>
            <a:ext cx="2609843" cy="3649649"/>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additive="base">
                                        <p:cTn id="7" dur="3000" fill="hold"/>
                                        <p:tgtEl>
                                          <p:spTgt spid="12292"/>
                                        </p:tgtEl>
                                        <p:attrNameLst>
                                          <p:attrName>ppt_x</p:attrName>
                                        </p:attrNameLst>
                                      </p:cBhvr>
                                      <p:tavLst>
                                        <p:tav tm="0">
                                          <p:val>
                                            <p:strVal val="#ppt_x"/>
                                          </p:val>
                                        </p:tav>
                                        <p:tav tm="100000">
                                          <p:val>
                                            <p:strVal val="#ppt_x"/>
                                          </p:val>
                                        </p:tav>
                                      </p:tavLst>
                                    </p:anim>
                                    <p:anim calcmode="lin" valueType="num">
                                      <p:cBhvr additive="base">
                                        <p:cTn id="8" dur="3000" fill="hold"/>
                                        <p:tgtEl>
                                          <p:spTgt spid="1229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slide(fromLeft)">
                                      <p:cBhvr>
                                        <p:cTn id="13" dur="30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2"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slide(fromRight)">
                                      <p:cBhvr>
                                        <p:cTn id="18"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500034" y="1000108"/>
            <a:ext cx="8286808" cy="2031325"/>
          </a:xfrm>
          <a:prstGeom prst="rect">
            <a:avLst/>
          </a:prstGeom>
        </p:spPr>
        <p:txBody>
          <a:bodyPr wrap="square">
            <a:spAutoFit/>
          </a:bodyPr>
          <a:lstStyle/>
          <a:p>
            <a:endParaRPr lang="it-IT" dirty="0" smtClean="0"/>
          </a:p>
          <a:p>
            <a:r>
              <a:rPr lang="it-IT" dirty="0" smtClean="0"/>
              <a:t> 1506 Cristo invita i suoi discepoli a seguirlo prendendo anch'essi la loro croce. Seguendolo, assumono un nuovo modo di vedere la malattia e i </a:t>
            </a:r>
          </a:p>
          <a:p>
            <a:r>
              <a:rPr lang="it-IT" dirty="0" smtClean="0"/>
              <a:t>malati. Gesù li associa alla sua vita di povertà e di servizio. Li rende partecipi del </a:t>
            </a:r>
          </a:p>
          <a:p>
            <a:r>
              <a:rPr lang="it-IT" dirty="0" smtClean="0"/>
              <a:t>suo ministero di compassione e di guarigione: “E partiti, predicavano che la gente </a:t>
            </a:r>
          </a:p>
          <a:p>
            <a:r>
              <a:rPr lang="it-IT" dirty="0" smtClean="0"/>
              <a:t>si convertisse, scacciavano molti demoni, ungevano di olio molti infermi e li </a:t>
            </a:r>
          </a:p>
          <a:p>
            <a:r>
              <a:rPr lang="it-IT" dirty="0" smtClean="0"/>
              <a:t>guarivano” ( Mc 6,12-13 ).</a:t>
            </a:r>
          </a:p>
        </p:txBody>
      </p:sp>
      <p:pic>
        <p:nvPicPr>
          <p:cNvPr id="4" name="Picture 4" descr="http://1.bp.blogspot.com/-isDB720zrIA/Tz_PYjREM_I/AAAAAAAAE3I/qNhIUPzYmXY/s1600/IMG_4012.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190997" y="3286124"/>
            <a:ext cx="4667283" cy="3500462"/>
          </a:xfrm>
          <a:prstGeom prst="rect">
            <a:avLst/>
          </a:prstGeom>
          <a:noFill/>
        </p:spPr>
      </p:pic>
      <p:pic>
        <p:nvPicPr>
          <p:cNvPr id="5" name="Picture 2" descr="http://www.unnasorossoper.org/wp-content/uploads/2012/08/596913fa78bc78c04a60266e7a2d55dd.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3357562"/>
            <a:ext cx="3690930" cy="3248019"/>
          </a:xfrm>
          <a:prstGeom prst="rect">
            <a:avLst/>
          </a:prstGeom>
          <a:noFill/>
        </p:spPr>
      </p:pic>
      <p:sp>
        <p:nvSpPr>
          <p:cNvPr id="7" name="Rettangolo 6"/>
          <p:cNvSpPr/>
          <p:nvPr/>
        </p:nvSpPr>
        <p:spPr>
          <a:xfrm>
            <a:off x="1071538" y="214290"/>
            <a:ext cx="663970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it-IT" sz="5400" b="1" cap="none" spc="50" dirty="0" smtClean="0">
                <a:ln w="11430"/>
                <a:solidFill>
                  <a:srgbClr val="FF0000"/>
                </a:solidFill>
                <a:effectLst>
                  <a:outerShdw blurRad="76200" dist="50800" dir="5400000" algn="tl" rotWithShape="0">
                    <a:srgbClr val="000000">
                      <a:alpha val="65000"/>
                    </a:srgbClr>
                  </a:outerShdw>
                </a:effectLst>
              </a:rPr>
              <a:t>“Guarite gli infermi...”</a:t>
            </a:r>
            <a:endParaRPr lang="it-IT" sz="5400" b="1" cap="none" spc="50" dirty="0">
              <a:ln w="11430"/>
              <a:solidFill>
                <a:srgbClr val="FF0000"/>
              </a:solidFill>
              <a:effectLst>
                <a:outerShdw blurRad="76200" dist="50800" dir="5400000" algn="tl" rotWithShape="0">
                  <a:srgbClr val="000000">
                    <a:alpha val="65000"/>
                  </a:srgbClr>
                </a:outerShdw>
              </a:effectLst>
            </a:endParaRPr>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14810" y="357166"/>
            <a:ext cx="4929190" cy="2031325"/>
          </a:xfrm>
          <a:prstGeom prst="rect">
            <a:avLst/>
          </a:prstGeom>
        </p:spPr>
        <p:txBody>
          <a:bodyPr wrap="square">
            <a:spAutoFit/>
          </a:bodyPr>
          <a:lstStyle/>
          <a:p>
            <a:r>
              <a:rPr lang="it-IT" dirty="0" smtClean="0"/>
              <a:t> 1507 Il Signore risorto rinnova questo invio (Nel mio nome. . . imporranno le mani ai malati e questi guariranno”: Mc 16,17-18 ) e lo conferma per mezzo dei segni che la Chiesa compie invocando il suo nome. </a:t>
            </a:r>
          </a:p>
          <a:p>
            <a:r>
              <a:rPr lang="it-IT" dirty="0" smtClean="0"/>
              <a:t>Questi segni manifestano in modo speciale che Gesù è veramente “Dio che salva”.</a:t>
            </a:r>
            <a:endParaRPr lang="it-IT" dirty="0"/>
          </a:p>
        </p:txBody>
      </p:sp>
      <p:pic>
        <p:nvPicPr>
          <p:cNvPr id="4" name="Immagine 3" descr="olio-doliva.jpg"/>
          <p:cNvPicPr>
            <a:picLocks noChangeAspect="1"/>
          </p:cNvPicPr>
          <p:nvPr/>
        </p:nvPicPr>
        <p:blipFill>
          <a:blip r:embed="rId2" cstate="print"/>
          <a:stretch>
            <a:fillRect/>
          </a:stretch>
        </p:blipFill>
        <p:spPr>
          <a:xfrm>
            <a:off x="3929058" y="2786058"/>
            <a:ext cx="5080000" cy="3810000"/>
          </a:xfrm>
          <a:prstGeom prst="rect">
            <a:avLst/>
          </a:prstGeom>
        </p:spPr>
      </p:pic>
      <p:pic>
        <p:nvPicPr>
          <p:cNvPr id="5" name="Immagine 4" descr="oli-santi-vasetti-ottone-satinato_6a4deda231329fa806c41498dd39b1d6.image.330x330.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86710" y="5500702"/>
            <a:ext cx="1214422" cy="1214422"/>
          </a:xfrm>
          <a:prstGeom prst="rect">
            <a:avLst/>
          </a:prstGeom>
        </p:spPr>
      </p:pic>
      <p:pic>
        <p:nvPicPr>
          <p:cNvPr id="6" name="Picture 2" descr="http://www.centroaletti.com/foto/foto_opere/francia/55_lourdes/0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1406" y="428604"/>
            <a:ext cx="3934602" cy="5929354"/>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28596" y="357166"/>
            <a:ext cx="8358246" cy="2031325"/>
          </a:xfrm>
          <a:prstGeom prst="rect">
            <a:avLst/>
          </a:prstGeom>
        </p:spPr>
        <p:txBody>
          <a:bodyPr wrap="square">
            <a:spAutoFit/>
          </a:bodyPr>
          <a:lstStyle/>
          <a:p>
            <a:r>
              <a:rPr lang="it-IT" dirty="0" smtClean="0"/>
              <a:t>1508 Lo Spirito Santo dona ad alcuni un carisma speciale di guarigione per </a:t>
            </a:r>
          </a:p>
          <a:p>
            <a:r>
              <a:rPr lang="it-IT" dirty="0" smtClean="0"/>
              <a:t>manifestare la forza della grazia del Risorto. Tuttavia, neppure le preghiere più </a:t>
            </a:r>
          </a:p>
          <a:p>
            <a:r>
              <a:rPr lang="it-IT" dirty="0" smtClean="0"/>
              <a:t>intense ottengono la guarigione di tutte le malattie. Così san Paolo deve imparare </a:t>
            </a:r>
          </a:p>
          <a:p>
            <a:r>
              <a:rPr lang="it-IT" dirty="0" smtClean="0"/>
              <a:t>dal Signore che “ti basta la mia grazia; la mia potenza infatti si manifesta </a:t>
            </a:r>
          </a:p>
          <a:p>
            <a:r>
              <a:rPr lang="it-IT" dirty="0" smtClean="0"/>
              <a:t>pienamente nella debolezza” ( 2Cor 12,9 ), e che le sofferenze da sopportare </a:t>
            </a:r>
          </a:p>
          <a:p>
            <a:r>
              <a:rPr lang="it-IT" dirty="0" smtClean="0"/>
              <a:t>possono avere come senso quello per cui “io completo nella mia carne ciò che </a:t>
            </a:r>
          </a:p>
          <a:p>
            <a:r>
              <a:rPr lang="it-IT" dirty="0" smtClean="0"/>
              <a:t>manca ai patimenti di Cristo, a favore del suo corpo che è la Chiesa” ( Col 1,24 ).</a:t>
            </a:r>
            <a:endParaRPr lang="it-IT" dirty="0"/>
          </a:p>
        </p:txBody>
      </p:sp>
      <p:pic>
        <p:nvPicPr>
          <p:cNvPr id="8194" name="Picture 2" descr="http://www.motherteresa.org/St_Paul/images/35_1.jpg"/>
          <p:cNvPicPr>
            <a:picLocks noChangeAspect="1" noChangeArrowheads="1"/>
          </p:cNvPicPr>
          <p:nvPr/>
        </p:nvPicPr>
        <p:blipFill>
          <a:blip r:embed="rId2" cstate="print"/>
          <a:srcRect/>
          <a:stretch>
            <a:fillRect/>
          </a:stretch>
        </p:blipFill>
        <p:spPr bwMode="auto">
          <a:xfrm>
            <a:off x="214282" y="2600798"/>
            <a:ext cx="2407237" cy="3685722"/>
          </a:xfrm>
          <a:prstGeom prst="rect">
            <a:avLst/>
          </a:prstGeom>
          <a:noFill/>
        </p:spPr>
      </p:pic>
      <p:pic>
        <p:nvPicPr>
          <p:cNvPr id="4" name="Picture 6" descr="http://2.citynews-today.stgy.it/~media/originale/66736107612647/esorcismo-papa-2.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16602" y="3071810"/>
            <a:ext cx="5084554" cy="3571900"/>
          </a:xfrm>
          <a:prstGeom prst="rect">
            <a:avLst/>
          </a:prstGeom>
          <a:noFill/>
        </p:spPr>
      </p:pic>
      <p:sp>
        <p:nvSpPr>
          <p:cNvPr id="6" name="Rettangolo 5"/>
          <p:cNvSpPr/>
          <p:nvPr/>
        </p:nvSpPr>
        <p:spPr>
          <a:xfrm>
            <a:off x="2285984" y="2428868"/>
            <a:ext cx="665836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cap="none" spc="0" dirty="0" smtClean="0">
                <a:ln w="11430"/>
                <a:solidFill>
                  <a:srgbClr val="FF0000"/>
                </a:solidFill>
                <a:effectLst>
                  <a:outerShdw blurRad="50800" dist="39000" dir="5460000" algn="tl">
                    <a:srgbClr val="000000">
                      <a:alpha val="38000"/>
                    </a:srgbClr>
                  </a:outerShdw>
                </a:effectLst>
              </a:rPr>
              <a:t>“ti basta la mia grazia”</a:t>
            </a:r>
            <a:endParaRPr lang="it-IT" sz="5400" b="1" cap="none" spc="0" dirty="0">
              <a:ln w="11430"/>
              <a:solidFill>
                <a:srgbClr val="FF0000"/>
              </a:solidFill>
              <a:effectLst>
                <a:outerShdw blurRad="50800" dist="39000" dir="5460000" algn="tl">
                  <a:srgbClr val="000000">
                    <a:alpha val="38000"/>
                  </a:srgbClr>
                </a:outerShdw>
              </a:effectLst>
            </a:endParaRPr>
          </a:p>
        </p:txBody>
      </p:sp>
      <p:pic>
        <p:nvPicPr>
          <p:cNvPr id="9218" name="Picture 2" descr="http://www.seitreseiuno.net/Portals/5/foto/13_07/Rupnik_Crocifisso_Maria.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43145" y="3270190"/>
            <a:ext cx="2400293" cy="3516396"/>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191</TotalTime>
  <Words>1434</Words>
  <Application>Microsoft Macintosh PowerPoint</Application>
  <PresentationFormat>Presentazione su schermo (4:3)</PresentationFormat>
  <Paragraphs>93</Paragraphs>
  <Slides>17</Slides>
  <Notes>0</Notes>
  <HiddenSlides>0</HiddenSlides>
  <MMClips>0</MMClips>
  <ScaleCrop>false</ScaleCrop>
  <HeadingPairs>
    <vt:vector size="4" baseType="variant">
      <vt:variant>
        <vt:lpstr>Tema</vt:lpstr>
      </vt:variant>
      <vt:variant>
        <vt:i4>1</vt:i4>
      </vt:variant>
      <vt:variant>
        <vt:lpstr>Titoli diapositive</vt:lpstr>
      </vt:variant>
      <vt:variant>
        <vt:i4>17</vt:i4>
      </vt:variant>
    </vt:vector>
  </HeadingPairs>
  <TitlesOfParts>
    <vt:vector size="18" baseType="lpstr">
      <vt:lpstr>Tema di Office</vt:lpstr>
      <vt:lpstr>L’UNZIONE DEGLI INFERMI</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lpstr>Presentazione di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L’UNZIONE DEGLI INFERMI</dc:title>
  <dc:creator>Matt</dc:creator>
  <cp:lastModifiedBy>Agire</cp:lastModifiedBy>
  <cp:revision>25</cp:revision>
  <dcterms:created xsi:type="dcterms:W3CDTF">2013-07-29T15:17:26Z</dcterms:created>
  <dcterms:modified xsi:type="dcterms:W3CDTF">2016-11-29T10:59:25Z</dcterms:modified>
</cp:coreProperties>
</file>